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B4717-30FE-431C-8B74-CDB351FBB81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1D5CBA-CD16-4F0F-AC6F-C20A4DC1769D}">
      <dgm:prSet custT="1"/>
      <dgm:spPr/>
      <dgm:t>
        <a:bodyPr/>
        <a:lstStyle/>
        <a:p>
          <a:r>
            <a:rPr lang="en-US" sz="2400" b="1" dirty="0">
              <a:solidFill>
                <a:schemeClr val="bg2">
                  <a:lumMod val="75000"/>
                </a:schemeClr>
              </a:solidFill>
            </a:rPr>
            <a:t>Overpopulation causes</a:t>
          </a:r>
        </a:p>
      </dgm:t>
    </dgm:pt>
    <dgm:pt modelId="{32965805-CB22-4811-8AFC-1ED4297937D9}" type="parTrans" cxnId="{78CE04BB-2FAD-432E-92C7-113B9B3078E6}">
      <dgm:prSet/>
      <dgm:spPr/>
      <dgm:t>
        <a:bodyPr/>
        <a:lstStyle/>
        <a:p>
          <a:endParaRPr lang="en-US"/>
        </a:p>
      </dgm:t>
    </dgm:pt>
    <dgm:pt modelId="{17C254B4-23F0-4F0F-9A73-7ED0CF144164}" type="sibTrans" cxnId="{78CE04BB-2FAD-432E-92C7-113B9B3078E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8705C5AF-84E6-4D7D-944D-14DBACA0B934}">
      <dgm:prSet/>
      <dgm:spPr/>
      <dgm:t>
        <a:bodyPr/>
        <a:lstStyle/>
        <a:p>
          <a:r>
            <a:rPr lang="en-US" b="1" dirty="0">
              <a:solidFill>
                <a:schemeClr val="bg2">
                  <a:lumMod val="75000"/>
                </a:schemeClr>
              </a:solidFill>
            </a:rPr>
            <a:t>Overpopulation</a:t>
          </a:r>
          <a:r>
            <a:rPr lang="en-US" b="1" baseline="0" dirty="0">
              <a:solidFill>
                <a:schemeClr val="bg2">
                  <a:lumMod val="75000"/>
                </a:schemeClr>
              </a:solidFill>
            </a:rPr>
            <a:t>Effects</a:t>
          </a:r>
          <a:endParaRPr lang="en-US" b="1" dirty="0">
            <a:solidFill>
              <a:schemeClr val="bg2">
                <a:lumMod val="75000"/>
              </a:schemeClr>
            </a:solidFill>
          </a:endParaRPr>
        </a:p>
      </dgm:t>
    </dgm:pt>
    <dgm:pt modelId="{1B9A8040-357C-4BD7-8E0F-E6DDCEB5E636}" type="parTrans" cxnId="{BCC881B8-8092-4135-93B6-4B7B5E26EEB2}">
      <dgm:prSet/>
      <dgm:spPr/>
      <dgm:t>
        <a:bodyPr/>
        <a:lstStyle/>
        <a:p>
          <a:endParaRPr lang="en-US"/>
        </a:p>
      </dgm:t>
    </dgm:pt>
    <dgm:pt modelId="{4940D8B4-FF43-4555-BDAB-5D26DFC87CA0}" type="sibTrans" cxnId="{BCC881B8-8092-4135-93B6-4B7B5E26EEB2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E7284118-5C77-4E15-91C8-BF173EB06511}">
      <dgm:prSet/>
      <dgm:spPr/>
      <dgm:t>
        <a:bodyPr/>
        <a:lstStyle/>
        <a:p>
          <a:r>
            <a:rPr lang="en-US" b="1" dirty="0">
              <a:solidFill>
                <a:schemeClr val="bg2">
                  <a:lumMod val="75000"/>
                </a:schemeClr>
              </a:solidFill>
            </a:rPr>
            <a:t>Overpopulation Solutions</a:t>
          </a:r>
        </a:p>
      </dgm:t>
    </dgm:pt>
    <dgm:pt modelId="{1242B663-AEF0-46F6-A50A-83C93FFACAAC}" type="parTrans" cxnId="{DE36C8E0-BF50-46C0-B868-8718CD39769F}">
      <dgm:prSet/>
      <dgm:spPr/>
      <dgm:t>
        <a:bodyPr/>
        <a:lstStyle/>
        <a:p>
          <a:endParaRPr lang="en-US"/>
        </a:p>
      </dgm:t>
    </dgm:pt>
    <dgm:pt modelId="{F0B76AEB-B896-4ADA-B685-21ED8B9229B6}" type="sibTrans" cxnId="{DE36C8E0-BF50-46C0-B868-8718CD39769F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8C55678F-E125-4EAC-A967-C1ADD71BD113}" type="pres">
      <dgm:prSet presAssocID="{7D0B4717-30FE-431C-8B74-CDB351FBB818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F7D094-B831-4BFB-82D1-19D7D5DB247D}" type="pres">
      <dgm:prSet presAssocID="{A91D5CBA-CD16-4F0F-AC6F-C20A4DC1769D}" presName="compositeNode" presStyleCnt="0">
        <dgm:presLayoutVars>
          <dgm:bulletEnabled val="1"/>
        </dgm:presLayoutVars>
      </dgm:prSet>
      <dgm:spPr/>
    </dgm:pt>
    <dgm:pt modelId="{A753CACD-A035-4A21-8B0D-8E07BD7A4918}" type="pres">
      <dgm:prSet presAssocID="{A91D5CBA-CD16-4F0F-AC6F-C20A4DC1769D}" presName="bgRect" presStyleLbl="alignNode1" presStyleIdx="0" presStyleCnt="3" custLinFactNeighborX="1688" custLinFactNeighborY="1246"/>
      <dgm:spPr/>
      <dgm:t>
        <a:bodyPr/>
        <a:lstStyle/>
        <a:p>
          <a:endParaRPr lang="en-US"/>
        </a:p>
      </dgm:t>
    </dgm:pt>
    <dgm:pt modelId="{4CA525E6-A60E-4EE3-822B-649B62D69C74}" type="pres">
      <dgm:prSet presAssocID="{17C254B4-23F0-4F0F-9A73-7ED0CF144164}" presName="sibTransNodeRect" presStyleLbl="align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D21CF3-A21A-4507-A682-6EBB3F83D8EB}" type="pres">
      <dgm:prSet presAssocID="{A91D5CBA-CD16-4F0F-AC6F-C20A4DC1769D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1DD05-83FA-4AC8-9E5D-F4C05EABB0CF}" type="pres">
      <dgm:prSet presAssocID="{17C254B4-23F0-4F0F-9A73-7ED0CF144164}" presName="sibTrans" presStyleCnt="0"/>
      <dgm:spPr/>
    </dgm:pt>
    <dgm:pt modelId="{A714DC5E-4019-47E1-9D84-960271F7FE6E}" type="pres">
      <dgm:prSet presAssocID="{8705C5AF-84E6-4D7D-944D-14DBACA0B934}" presName="compositeNode" presStyleCnt="0">
        <dgm:presLayoutVars>
          <dgm:bulletEnabled val="1"/>
        </dgm:presLayoutVars>
      </dgm:prSet>
      <dgm:spPr/>
    </dgm:pt>
    <dgm:pt modelId="{0A8F0032-7B7F-45B5-A6DA-789AED1BDACD}" type="pres">
      <dgm:prSet presAssocID="{8705C5AF-84E6-4D7D-944D-14DBACA0B934}" presName="bgRect" presStyleLbl="alignNode1" presStyleIdx="1" presStyleCnt="3"/>
      <dgm:spPr/>
      <dgm:t>
        <a:bodyPr/>
        <a:lstStyle/>
        <a:p>
          <a:endParaRPr lang="en-US"/>
        </a:p>
      </dgm:t>
    </dgm:pt>
    <dgm:pt modelId="{AFD12E84-10DC-4593-AB5C-E2F5BC0ADB90}" type="pres">
      <dgm:prSet presAssocID="{4940D8B4-FF43-4555-BDAB-5D26DFC87CA0}" presName="sibTransNodeRect" presStyleLbl="align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9AB75-DC95-4085-825E-1BE7BDDF5C95}" type="pres">
      <dgm:prSet presAssocID="{8705C5AF-84E6-4D7D-944D-14DBACA0B934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2284B8-E333-40BD-8CEE-EE541876373A}" type="pres">
      <dgm:prSet presAssocID="{4940D8B4-FF43-4555-BDAB-5D26DFC87CA0}" presName="sibTrans" presStyleCnt="0"/>
      <dgm:spPr/>
    </dgm:pt>
    <dgm:pt modelId="{BF793CC7-1332-48DD-84FF-215D918C86F1}" type="pres">
      <dgm:prSet presAssocID="{E7284118-5C77-4E15-91C8-BF173EB06511}" presName="compositeNode" presStyleCnt="0">
        <dgm:presLayoutVars>
          <dgm:bulletEnabled val="1"/>
        </dgm:presLayoutVars>
      </dgm:prSet>
      <dgm:spPr/>
    </dgm:pt>
    <dgm:pt modelId="{40B8BB6A-062D-4836-86BA-89976CDB5300}" type="pres">
      <dgm:prSet presAssocID="{E7284118-5C77-4E15-91C8-BF173EB06511}" presName="bgRect" presStyleLbl="alignNode1" presStyleIdx="2" presStyleCnt="3" custLinFactNeighborX="7175"/>
      <dgm:spPr/>
      <dgm:t>
        <a:bodyPr/>
        <a:lstStyle/>
        <a:p>
          <a:endParaRPr lang="en-US"/>
        </a:p>
      </dgm:t>
    </dgm:pt>
    <dgm:pt modelId="{0E262C3A-6CD6-4DB5-9154-1640DF956351}" type="pres">
      <dgm:prSet presAssocID="{F0B76AEB-B896-4ADA-B685-21ED8B9229B6}" presName="sibTransNodeRect" presStyleLbl="align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F53B1D-3067-425E-BDE6-1A4B517E8829}" type="pres">
      <dgm:prSet presAssocID="{E7284118-5C77-4E15-91C8-BF173EB06511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CE04BB-2FAD-432E-92C7-113B9B3078E6}" srcId="{7D0B4717-30FE-431C-8B74-CDB351FBB818}" destId="{A91D5CBA-CD16-4F0F-AC6F-C20A4DC1769D}" srcOrd="0" destOrd="0" parTransId="{32965805-CB22-4811-8AFC-1ED4297937D9}" sibTransId="{17C254B4-23F0-4F0F-9A73-7ED0CF144164}"/>
    <dgm:cxn modelId="{DF4861E6-D604-4DBF-8478-51872797070F}" type="presOf" srcId="{8705C5AF-84E6-4D7D-944D-14DBACA0B934}" destId="{C4F9AB75-DC95-4085-825E-1BE7BDDF5C95}" srcOrd="1" destOrd="0" presId="urn:microsoft.com/office/officeart/2016/7/layout/LinearBlockProcessNumbered"/>
    <dgm:cxn modelId="{8DFEB129-A0E2-43E5-99C0-99F68EBA0B7B}" type="presOf" srcId="{A91D5CBA-CD16-4F0F-AC6F-C20A4DC1769D}" destId="{A753CACD-A035-4A21-8B0D-8E07BD7A4918}" srcOrd="0" destOrd="0" presId="urn:microsoft.com/office/officeart/2016/7/layout/LinearBlockProcessNumbered"/>
    <dgm:cxn modelId="{C4D5E512-2D65-4730-8D1C-64B8229877E5}" type="presOf" srcId="{E7284118-5C77-4E15-91C8-BF173EB06511}" destId="{1DF53B1D-3067-425E-BDE6-1A4B517E8829}" srcOrd="1" destOrd="0" presId="urn:microsoft.com/office/officeart/2016/7/layout/LinearBlockProcessNumbered"/>
    <dgm:cxn modelId="{4147FFEC-E7BF-4719-86CD-76F3046D7921}" type="presOf" srcId="{4940D8B4-FF43-4555-BDAB-5D26DFC87CA0}" destId="{AFD12E84-10DC-4593-AB5C-E2F5BC0ADB90}" srcOrd="0" destOrd="0" presId="urn:microsoft.com/office/officeart/2016/7/layout/LinearBlockProcessNumbered"/>
    <dgm:cxn modelId="{73E45D4C-9095-4E3E-9C2E-0669F540517A}" type="presOf" srcId="{A91D5CBA-CD16-4F0F-AC6F-C20A4DC1769D}" destId="{FBD21CF3-A21A-4507-A682-6EBB3F83D8EB}" srcOrd="1" destOrd="0" presId="urn:microsoft.com/office/officeart/2016/7/layout/LinearBlockProcessNumbered"/>
    <dgm:cxn modelId="{12DA6FED-8756-4FC9-AFD2-73BAC88A4F2F}" type="presOf" srcId="{17C254B4-23F0-4F0F-9A73-7ED0CF144164}" destId="{4CA525E6-A60E-4EE3-822B-649B62D69C74}" srcOrd="0" destOrd="0" presId="urn:microsoft.com/office/officeart/2016/7/layout/LinearBlockProcessNumbered"/>
    <dgm:cxn modelId="{DE9EADAC-E5F9-4914-8F53-03D2B18FFED1}" type="presOf" srcId="{8705C5AF-84E6-4D7D-944D-14DBACA0B934}" destId="{0A8F0032-7B7F-45B5-A6DA-789AED1BDACD}" srcOrd="0" destOrd="0" presId="urn:microsoft.com/office/officeart/2016/7/layout/LinearBlockProcessNumbered"/>
    <dgm:cxn modelId="{51F02D13-B22A-43A9-BB7E-5DBE01E317DC}" type="presOf" srcId="{E7284118-5C77-4E15-91C8-BF173EB06511}" destId="{40B8BB6A-062D-4836-86BA-89976CDB5300}" srcOrd="0" destOrd="0" presId="urn:microsoft.com/office/officeart/2016/7/layout/LinearBlockProcessNumbered"/>
    <dgm:cxn modelId="{DE36C8E0-BF50-46C0-B868-8718CD39769F}" srcId="{7D0B4717-30FE-431C-8B74-CDB351FBB818}" destId="{E7284118-5C77-4E15-91C8-BF173EB06511}" srcOrd="2" destOrd="0" parTransId="{1242B663-AEF0-46F6-A50A-83C93FFACAAC}" sibTransId="{F0B76AEB-B896-4ADA-B685-21ED8B9229B6}"/>
    <dgm:cxn modelId="{BA3E4B09-7077-4047-BA9B-609C58A70836}" type="presOf" srcId="{7D0B4717-30FE-431C-8B74-CDB351FBB818}" destId="{8C55678F-E125-4EAC-A967-C1ADD71BD113}" srcOrd="0" destOrd="0" presId="urn:microsoft.com/office/officeart/2016/7/layout/LinearBlockProcessNumbered"/>
    <dgm:cxn modelId="{BCC881B8-8092-4135-93B6-4B7B5E26EEB2}" srcId="{7D0B4717-30FE-431C-8B74-CDB351FBB818}" destId="{8705C5AF-84E6-4D7D-944D-14DBACA0B934}" srcOrd="1" destOrd="0" parTransId="{1B9A8040-357C-4BD7-8E0F-E6DDCEB5E636}" sibTransId="{4940D8B4-FF43-4555-BDAB-5D26DFC87CA0}"/>
    <dgm:cxn modelId="{F4503B9D-FC48-4A12-BD15-6BE5BB2C6F1B}" type="presOf" srcId="{F0B76AEB-B896-4ADA-B685-21ED8B9229B6}" destId="{0E262C3A-6CD6-4DB5-9154-1640DF956351}" srcOrd="0" destOrd="0" presId="urn:microsoft.com/office/officeart/2016/7/layout/LinearBlockProcessNumbered"/>
    <dgm:cxn modelId="{4FD6F627-C9C3-4021-9E50-589091CD5C05}" type="presParOf" srcId="{8C55678F-E125-4EAC-A967-C1ADD71BD113}" destId="{B6F7D094-B831-4BFB-82D1-19D7D5DB247D}" srcOrd="0" destOrd="0" presId="urn:microsoft.com/office/officeart/2016/7/layout/LinearBlockProcessNumbered"/>
    <dgm:cxn modelId="{7846A63D-2540-43BB-9825-80822367E938}" type="presParOf" srcId="{B6F7D094-B831-4BFB-82D1-19D7D5DB247D}" destId="{A753CACD-A035-4A21-8B0D-8E07BD7A4918}" srcOrd="0" destOrd="0" presId="urn:microsoft.com/office/officeart/2016/7/layout/LinearBlockProcessNumbered"/>
    <dgm:cxn modelId="{63193A85-18B5-4F21-9070-32D7427E9418}" type="presParOf" srcId="{B6F7D094-B831-4BFB-82D1-19D7D5DB247D}" destId="{4CA525E6-A60E-4EE3-822B-649B62D69C74}" srcOrd="1" destOrd="0" presId="urn:microsoft.com/office/officeart/2016/7/layout/LinearBlockProcessNumbered"/>
    <dgm:cxn modelId="{6834E3D6-7811-4004-9F47-EF02D98678F4}" type="presParOf" srcId="{B6F7D094-B831-4BFB-82D1-19D7D5DB247D}" destId="{FBD21CF3-A21A-4507-A682-6EBB3F83D8EB}" srcOrd="2" destOrd="0" presId="urn:microsoft.com/office/officeart/2016/7/layout/LinearBlockProcessNumbered"/>
    <dgm:cxn modelId="{9B6EB46B-1924-42DA-9EDE-1F5983A177BB}" type="presParOf" srcId="{8C55678F-E125-4EAC-A967-C1ADD71BD113}" destId="{1C91DD05-83FA-4AC8-9E5D-F4C05EABB0CF}" srcOrd="1" destOrd="0" presId="urn:microsoft.com/office/officeart/2016/7/layout/LinearBlockProcessNumbered"/>
    <dgm:cxn modelId="{2C3C6FBB-102C-41E4-B736-3785619673FA}" type="presParOf" srcId="{8C55678F-E125-4EAC-A967-C1ADD71BD113}" destId="{A714DC5E-4019-47E1-9D84-960271F7FE6E}" srcOrd="2" destOrd="0" presId="urn:microsoft.com/office/officeart/2016/7/layout/LinearBlockProcessNumbered"/>
    <dgm:cxn modelId="{1ADEB17E-FFF4-493D-8D8E-F1E3CBFDACBA}" type="presParOf" srcId="{A714DC5E-4019-47E1-9D84-960271F7FE6E}" destId="{0A8F0032-7B7F-45B5-A6DA-789AED1BDACD}" srcOrd="0" destOrd="0" presId="urn:microsoft.com/office/officeart/2016/7/layout/LinearBlockProcessNumbered"/>
    <dgm:cxn modelId="{22A955CB-3192-4668-AA62-584B59F8376D}" type="presParOf" srcId="{A714DC5E-4019-47E1-9D84-960271F7FE6E}" destId="{AFD12E84-10DC-4593-AB5C-E2F5BC0ADB90}" srcOrd="1" destOrd="0" presId="urn:microsoft.com/office/officeart/2016/7/layout/LinearBlockProcessNumbered"/>
    <dgm:cxn modelId="{21EB5BE2-5D17-4B04-829B-E0DEA309C7CF}" type="presParOf" srcId="{A714DC5E-4019-47E1-9D84-960271F7FE6E}" destId="{C4F9AB75-DC95-4085-825E-1BE7BDDF5C95}" srcOrd="2" destOrd="0" presId="urn:microsoft.com/office/officeart/2016/7/layout/LinearBlockProcessNumbered"/>
    <dgm:cxn modelId="{25C7ED9D-7B42-41EF-BC24-44B0DB24A767}" type="presParOf" srcId="{8C55678F-E125-4EAC-A967-C1ADD71BD113}" destId="{B52284B8-E333-40BD-8CEE-EE541876373A}" srcOrd="3" destOrd="0" presId="urn:microsoft.com/office/officeart/2016/7/layout/LinearBlockProcessNumbered"/>
    <dgm:cxn modelId="{A31FEAE1-FDE2-4376-8BC6-402771E7B519}" type="presParOf" srcId="{8C55678F-E125-4EAC-A967-C1ADD71BD113}" destId="{BF793CC7-1332-48DD-84FF-215D918C86F1}" srcOrd="4" destOrd="0" presId="urn:microsoft.com/office/officeart/2016/7/layout/LinearBlockProcessNumbered"/>
    <dgm:cxn modelId="{AAFD87FC-B070-429A-A6D5-62C9256E608A}" type="presParOf" srcId="{BF793CC7-1332-48DD-84FF-215D918C86F1}" destId="{40B8BB6A-062D-4836-86BA-89976CDB5300}" srcOrd="0" destOrd="0" presId="urn:microsoft.com/office/officeart/2016/7/layout/LinearBlockProcessNumbered"/>
    <dgm:cxn modelId="{39FB238C-D243-4641-B4AD-938369724437}" type="presParOf" srcId="{BF793CC7-1332-48DD-84FF-215D918C86F1}" destId="{0E262C3A-6CD6-4DB5-9154-1640DF956351}" srcOrd="1" destOrd="0" presId="urn:microsoft.com/office/officeart/2016/7/layout/LinearBlockProcessNumbered"/>
    <dgm:cxn modelId="{0F3910C6-7E16-493E-A592-A6A3B0D3BF9A}" type="presParOf" srcId="{BF793CC7-1332-48DD-84FF-215D918C86F1}" destId="{1DF53B1D-3067-425E-BDE6-1A4B517E882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4870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E7906-C82D-4E43-8C26-875A34EBFAB9}" type="datetimeFigureOut">
              <a:rPr lang="en-US" smtClean="0"/>
              <a:t>2/21/2025</a:t>
            </a:fld>
            <a:endParaRPr lang="en-US" dirty="0"/>
          </a:p>
        </p:txBody>
      </p:sp>
      <p:sp>
        <p:nvSpPr>
          <p:cNvPr id="104870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4870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4870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BF4EA-66C0-4CFE-81BD-02CDB9148D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24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7FD2-78F3-4025-8C40-D6E2BBEFF8E3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7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6998-F2E3-470B-85E3-144435E0AF88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7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26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3A83-32E0-4C68-A4B1-45A1A98A891C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2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048664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1048665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D9A-B46E-48BC-AD1D-9469A1E586B7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21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64C2E-5AA0-4CF4-9C97-3C6939270543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048684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1048685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8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8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E9173-068B-4694-999E-1E58247E45AF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4863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38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E311-14F4-45AB-A0B7-1DAFD090F206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9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99C16-F9EE-4636-80C2-7384C6C78ADF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7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5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CB28-F02B-4485-B3AC-3EDF57A974AC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79D3-0911-48A2-825D-B5F84FE4AE39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E870-A198-4702-9BFA-BD2904A155CD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78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9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435-25C5-4918-AFE5-17599C217023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8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8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9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1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A300-4063-4776-9C3D-A8FF3A4D491F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5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1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5BF7-25C8-4169-AC89-A4623E500252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1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1BB5-38A7-471B-8DB3-E4DCD9DB702C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5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92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1F70-D7D4-4DF3-9CC1-02F6964320B0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9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32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3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AF86A95-6C90-4294-B505-E59AA6B971B5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63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63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A52284-D8C1-49FC-9977-61CBDF7BBE24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4"/>
          <p:cNvPicPr>
            <a:picLocks noChangeAspect="1"/>
          </p:cNvPicPr>
          <p:nvPr/>
        </p:nvPicPr>
        <p:blipFill rotWithShape="1">
          <a:blip r:embed="rId3"/>
          <a:srcRect l="7527" r="34029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2097153" name="Picture 7"/>
          <p:cNvPicPr>
            <a:picLocks noChangeAspect="1"/>
          </p:cNvPicPr>
          <p:nvPr/>
        </p:nvPicPr>
        <p:blipFill rotWithShape="1">
          <a:blip r:embed="rId4"/>
          <a:srcRect l="16667" r="16667"/>
          <a:stretch>
            <a:fillRect/>
          </a:stretch>
        </p:blipFill>
        <p:spPr>
          <a:xfrm>
            <a:off x="6096001" y="10"/>
            <a:ext cx="6096002" cy="6857990"/>
          </a:xfrm>
          <a:prstGeom prst="rect">
            <a:avLst/>
          </a:prstGeom>
        </p:spPr>
      </p:pic>
      <p:sp useBgFill="1">
        <p:nvSpPr>
          <p:cNvPr id="1048586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87" name="Title 1"/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Population Explosion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(Overpopulation)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 fontScale="95238"/>
          </a:bodyPr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Presented By </a:t>
            </a:r>
            <a:r>
              <a:rPr lang="en-US" b="1" smtClean="0">
                <a:solidFill>
                  <a:schemeClr val="tx1"/>
                </a:solidFill>
              </a:rPr>
              <a:t>Allahdad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48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7" grpId="0"/>
      <p:bldP spid="104858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Pakistan’s population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/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Overall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231,214,711</a:t>
            </a:r>
            <a:endParaRPr lang="en-US" sz="4000" b="1" dirty="0">
              <a:solidFill>
                <a:schemeClr val="tx1"/>
              </a:solidFill>
            </a:endParaRPr>
          </a:p>
        </p:txBody>
      </p:sp>
      <p:graphicFrame>
        <p:nvGraphicFramePr>
          <p:cNvPr id="4194304" name="Table 7"/>
          <p:cNvGraphicFramePr>
            <a:graphicFrameLocks noGrp="1"/>
          </p:cNvGraphicFramePr>
          <p:nvPr>
            <p:ph idx="1"/>
          </p:nvPr>
        </p:nvGraphicFramePr>
        <p:xfrm>
          <a:off x="1616765" y="2653306"/>
          <a:ext cx="9024731" cy="3474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492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322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22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Province</a:t>
                      </a:r>
                    </a:p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Population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763">
                <a:tc>
                  <a:txBody>
                    <a:bodyPr/>
                    <a:lstStyle/>
                    <a:p>
                      <a:r>
                        <a:rPr lang="en-US" sz="2800" dirty="0"/>
                        <a:t> Punjab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10,99,89655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763">
                <a:tc>
                  <a:txBody>
                    <a:bodyPr/>
                    <a:lstStyle/>
                    <a:p>
                      <a:r>
                        <a:rPr lang="en-US" sz="2800" dirty="0"/>
                        <a:t> Sindh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4,78,54,510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763">
                <a:tc>
                  <a:txBody>
                    <a:bodyPr/>
                    <a:lstStyle/>
                    <a:p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Khyber Pakhtunkhwa  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35,501964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763">
                <a:tc>
                  <a:txBody>
                    <a:bodyPr/>
                    <a:lstStyle/>
                    <a:p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Balochistan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1,23,35129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763">
                <a:tc>
                  <a:txBody>
                    <a:bodyPr/>
                    <a:lstStyle/>
                    <a:p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Gilgit Baltistan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12,49000 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Top 5 populous City of Pakistan:</a:t>
            </a:r>
          </a:p>
        </p:txBody>
      </p:sp>
      <p:graphicFrame>
        <p:nvGraphicFramePr>
          <p:cNvPr id="4194305" name="Table 5"/>
          <p:cNvGraphicFramePr>
            <a:graphicFrameLocks noGrp="1"/>
          </p:cNvGraphicFramePr>
          <p:nvPr>
            <p:ph idx="1"/>
          </p:nvPr>
        </p:nvGraphicFramePr>
        <p:xfrm>
          <a:off x="1524001" y="2723046"/>
          <a:ext cx="7257291" cy="2223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2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>
                          <a:effectLst/>
                        </a:rPr>
                        <a:t>#</a:t>
                      </a:r>
                    </a:p>
                  </a:txBody>
                  <a:tcPr marL="47625" marR="47625" marT="47625" marB="476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>
                          <a:effectLst/>
                        </a:rPr>
                        <a:t>CITY NAME</a:t>
                      </a:r>
                    </a:p>
                  </a:txBody>
                  <a:tcPr marL="47625" marR="47625" marT="47625" marB="4762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>
                          <a:effectLst/>
                        </a:rPr>
                        <a:t>POPULATION</a:t>
                      </a:r>
                    </a:p>
                  </a:txBody>
                  <a:tcPr marL="47625" marR="47625" marT="47625" marB="47625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999999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Karachi</a:t>
                      </a:r>
                    </a:p>
                  </a:txBody>
                  <a:tcPr marL="95250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11,624,219</a:t>
                      </a:r>
                    </a:p>
                  </a:txBody>
                  <a:tcPr marL="95250" marR="47625" marT="47625" marB="476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999999"/>
                          </a:solidFill>
                          <a:effectLst/>
                        </a:rPr>
                        <a:t>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Lahore</a:t>
                      </a:r>
                    </a:p>
                  </a:txBody>
                  <a:tcPr marL="95250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6,310,888</a:t>
                      </a:r>
                    </a:p>
                  </a:txBody>
                  <a:tcPr marL="95250" marR="47625" marT="47625" marB="476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999999"/>
                          </a:solidFill>
                          <a:effectLst/>
                        </a:rPr>
                        <a:t>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Faisalabad</a:t>
                      </a:r>
                    </a:p>
                  </a:txBody>
                  <a:tcPr marL="95250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2,506,595</a:t>
                      </a:r>
                    </a:p>
                  </a:txBody>
                  <a:tcPr marL="95250" marR="47625" marT="47625" marB="476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999999"/>
                          </a:solidFill>
                          <a:effectLst/>
                        </a:rPr>
                        <a:t>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Rawalpindi</a:t>
                      </a:r>
                    </a:p>
                  </a:txBody>
                  <a:tcPr marL="95250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1,743,101</a:t>
                      </a:r>
                    </a:p>
                  </a:txBody>
                  <a:tcPr marL="95250" marR="47625" marT="47625" marB="476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999999"/>
                          </a:solidFill>
                          <a:effectLst/>
                        </a:rPr>
                        <a:t>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Multan</a:t>
                      </a:r>
                    </a:p>
                  </a:txBody>
                  <a:tcPr marL="95250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1,437,230</a:t>
                      </a:r>
                    </a:p>
                  </a:txBody>
                  <a:tcPr marL="95250" marR="47625" marT="47625" marB="476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Content Placeholder 2" descr="Linear block process numbered SmartArt"/>
          <p:cNvGraphicFramePr>
            <a:graphicFrameLocks noGrp="1"/>
          </p:cNvGraphicFramePr>
          <p:nvPr>
            <p:ph idx="1"/>
          </p:nvPr>
        </p:nvGraphicFramePr>
        <p:xfrm>
          <a:off x="1253386" y="1833995"/>
          <a:ext cx="9923767" cy="31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982387" y="225287"/>
            <a:ext cx="9905998" cy="19050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Pakistan: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overpopulation causes</a:t>
            </a:r>
            <a:r>
              <a:rPr lang="en-US" b="1" dirty="0"/>
              <a:t>:</a:t>
            </a:r>
          </a:p>
        </p:txBody>
      </p:sp>
      <p:sp>
        <p:nvSpPr>
          <p:cNvPr id="1048610" name="Content Placeholder 2"/>
          <p:cNvSpPr>
            <a:spLocks noGrp="1"/>
          </p:cNvSpPr>
          <p:nvPr>
            <p:ph idx="1"/>
          </p:nvPr>
        </p:nvSpPr>
        <p:spPr>
          <a:xfrm>
            <a:off x="982387" y="2269434"/>
            <a:ext cx="9905998" cy="31242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Early marriages,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Increase in birth rate,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Desires for sons,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Polygamy (more than two wives at a time),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family planning,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Pakistan: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overpopulation effects</a:t>
            </a:r>
          </a:p>
        </p:txBody>
      </p:sp>
      <p:sp>
        <p:nvSpPr>
          <p:cNvPr id="104861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Limited food supply available,</a:t>
            </a:r>
          </a:p>
          <a:p>
            <a:r>
              <a:rPr lang="en-US" sz="2800" dirty="0">
                <a:solidFill>
                  <a:schemeClr val="tx1"/>
                </a:solidFill>
              </a:rPr>
              <a:t>Poverty,</a:t>
            </a:r>
          </a:p>
          <a:p>
            <a:r>
              <a:rPr lang="en-US" sz="2800" dirty="0">
                <a:solidFill>
                  <a:schemeClr val="tx1"/>
                </a:solidFill>
              </a:rPr>
              <a:t>Unemployment,</a:t>
            </a:r>
          </a:p>
          <a:p>
            <a:r>
              <a:rPr lang="en-US" sz="2800" dirty="0">
                <a:solidFill>
                  <a:schemeClr val="tx1"/>
                </a:solidFill>
              </a:rPr>
              <a:t>Pollution(air, noise, water),</a:t>
            </a:r>
          </a:p>
          <a:p>
            <a:r>
              <a:rPr lang="en-US" sz="2800" dirty="0">
                <a:solidFill>
                  <a:schemeClr val="tx1"/>
                </a:solidFill>
              </a:rPr>
              <a:t>Health problems,</a:t>
            </a:r>
          </a:p>
          <a:p>
            <a:r>
              <a:rPr lang="en-US" sz="2800" dirty="0">
                <a:solidFill>
                  <a:schemeClr val="tx1"/>
                </a:solidFill>
              </a:rPr>
              <a:t>Political instability,</a:t>
            </a:r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Pakistan: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overpopulation solutions</a:t>
            </a:r>
          </a:p>
        </p:txBody>
      </p:sp>
      <p:sp>
        <p:nvSpPr>
          <p:cNvPr id="10486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Proper family planning,</a:t>
            </a:r>
          </a:p>
          <a:p>
            <a:r>
              <a:rPr lang="en-US" sz="2800" dirty="0">
                <a:solidFill>
                  <a:schemeClr val="tx1"/>
                </a:solidFill>
              </a:rPr>
              <a:t>Break tribalism system(unnecessary marriages),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Promoting education,</a:t>
            </a:r>
          </a:p>
          <a:p>
            <a:r>
              <a:rPr lang="en-US" sz="2800" dirty="0">
                <a:solidFill>
                  <a:schemeClr val="tx1"/>
                </a:solidFill>
              </a:rPr>
              <a:t>Building more institutes,</a:t>
            </a:r>
          </a:p>
          <a:p>
            <a:r>
              <a:rPr lang="en-US" sz="2800" dirty="0">
                <a:solidFill>
                  <a:schemeClr val="tx1"/>
                </a:solidFill>
              </a:rPr>
              <a:t>Best hospital facilities,</a:t>
            </a:r>
          </a:p>
          <a:p>
            <a:r>
              <a:rPr lang="en-US" sz="2800" dirty="0">
                <a:solidFill>
                  <a:schemeClr val="tx1"/>
                </a:solidFill>
              </a:rPr>
              <a:t>Support women in education,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Content Placeholder 6" descr="Textgfkg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63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b="1" i="1" dirty="0">
                <a:solidFill>
                  <a:schemeClr val="tx1"/>
                </a:solidFill>
              </a:rPr>
              <a:t>Thank You....!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>
          <a:xfrm>
            <a:off x="1313692" y="76199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World Population</a:t>
            </a:r>
          </a:p>
        </p:txBody>
      </p:sp>
      <p:sp>
        <p:nvSpPr>
          <p:cNvPr id="10485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The world population increased from 1 billion in 1800 to around 8 billion today.</a:t>
            </a:r>
          </a:p>
          <a:p>
            <a:r>
              <a:rPr lang="en-US" sz="3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population projected to exceed </a:t>
            </a:r>
            <a:r>
              <a:rPr lang="en-US" sz="3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 billion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in 2022; half live in just seven countries. </a:t>
            </a:r>
            <a:endParaRPr lang="en-US" sz="3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Content Placeholder 24" descr="Map  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0775"/>
          <a:stretch>
            <a:fillRect/>
          </a:stretch>
        </p:blipFill>
        <p:spPr>
          <a:xfrm>
            <a:off x="20" y="10"/>
            <a:ext cx="12191980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596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7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5" name="Content Placeholder 8" descr="Graphical user interface, text, application  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>
          <a:xfrm>
            <a:off x="1141413" y="569843"/>
            <a:ext cx="9905998" cy="19050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China’s policy to overcome population:</a:t>
            </a:r>
            <a:br>
              <a:rPr lang="en-US" sz="4000" b="1" dirty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policy (1980-2016)</a:t>
            </a: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>
          <a:xfrm>
            <a:off x="955882" y="2821057"/>
            <a:ext cx="9905998" cy="3124201"/>
          </a:xfrm>
        </p:spPr>
        <p:txBody>
          <a:bodyPr>
            <a:normAutofit fontScale="75625" lnSpcReduction="20000"/>
          </a:bodyPr>
          <a:lstStyle/>
          <a:p>
            <a:r>
              <a:rPr lang="en-US" sz="32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one-child policy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was a program in China that limited most Chinese families to one child each.</a:t>
            </a:r>
          </a:p>
          <a:p>
            <a:r>
              <a:rPr lang="en-US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was implemented nationwide by the Chinese government in 1980, and it ended in 2016. </a:t>
            </a:r>
          </a:p>
          <a:p>
            <a:r>
              <a:rPr lang="en-US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policy was enacted to address the growth rate of the country's population, which the government viewed as being too rapid.</a:t>
            </a:r>
          </a:p>
          <a:p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 : </a:t>
            </a:r>
            <a:r>
              <a:rPr lang="en-US" sz="3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400 million births prevented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Policy (2016-2021)</a:t>
            </a:r>
          </a:p>
        </p:txBody>
      </p:sp>
      <p:sp>
        <p:nvSpPr>
          <p:cNvPr id="1048601" name="Content Placeholder 2"/>
          <p:cNvSpPr>
            <a:spLocks noGrp="1"/>
          </p:cNvSpPr>
          <p:nvPr>
            <p:ph idx="1"/>
          </p:nvPr>
        </p:nvSpPr>
        <p:spPr>
          <a:xfrm>
            <a:off x="917852" y="2123661"/>
            <a:ext cx="9905998" cy="3124201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China officially ended its one-child policy on January 1, 2016, with the signing into law of a bill allowing all married couples to have a second child as </a:t>
            </a:r>
            <a:r>
              <a:rPr lang="en-US" sz="32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attempted to cope with an ageing population and shrinking workforce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Policy (2021-Onwars)</a:t>
            </a:r>
          </a:p>
        </p:txBody>
      </p:sp>
      <p:sp>
        <p:nvSpPr>
          <p:cNvPr id="1048603" name="Content Placeholder 2"/>
          <p:cNvSpPr>
            <a:spLocks noGrp="1"/>
          </p:cNvSpPr>
          <p:nvPr>
            <p:ph idx="1"/>
          </p:nvPr>
        </p:nvSpPr>
        <p:spPr>
          <a:xfrm>
            <a:off x="955883" y="2335694"/>
            <a:ext cx="9905998" cy="3124201"/>
          </a:xfrm>
        </p:spPr>
        <p:txBody>
          <a:bodyPr>
            <a:normAutofit lnSpcReduction="10000"/>
          </a:bodyPr>
          <a:lstStyle/>
          <a:p>
            <a:r>
              <a:rPr lang="en-US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2021, China amended its Population and Family Planning Law for the second time in an attempt to increase the birth rate by permitting couples to have three children.</a:t>
            </a:r>
          </a:p>
          <a:p>
            <a:r>
              <a:rPr lang="en-US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recent amendment ends nearly 50 years of strict control over births.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4810539"/>
          </a:xfrm>
        </p:spPr>
        <p:txBody>
          <a:bodyPr>
            <a:normAutofit/>
          </a:bodyPr>
          <a:lstStyle/>
          <a:p>
            <a:r>
              <a:rPr lang="en-US" sz="4000" u="sng">
                <a:solidFill>
                  <a:schemeClr val="tx1"/>
                </a:solidFill>
              </a:rPr>
              <a:t>India’s population is almost  same as China’s</a:t>
            </a:r>
            <a:br>
              <a:rPr lang="en-US" sz="4000" u="sng">
                <a:solidFill>
                  <a:schemeClr val="tx1"/>
                </a:solidFill>
              </a:rPr>
            </a:br>
            <a:r>
              <a:rPr lang="en-US" sz="4000">
                <a:solidFill>
                  <a:schemeClr val="tx1"/>
                </a:solidFill>
              </a:rPr>
              <a:t/>
            </a:r>
            <a:br>
              <a:rPr lang="en-US" sz="400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 do you ever think that 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-apple-system"/>
              </a:rPr>
              <a:t>why India’s government is not doing anything to stop it?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idx="1"/>
          </p:nvPr>
        </p:nvSpPr>
        <p:spPr>
          <a:xfrm>
            <a:off x="1141413" y="490330"/>
            <a:ext cx="9906000" cy="53008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Major REASONS: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 Politicians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 Industries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 Lack Of Awareness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8BE75F-1F0D-9C46-A51C-75D4E48C54F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Widescreen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宋体</vt:lpstr>
      <vt:lpstr>-apple-system</vt:lpstr>
      <vt:lpstr>Arial</vt:lpstr>
      <vt:lpstr>Arial</vt:lpstr>
      <vt:lpstr>Calibri</vt:lpstr>
      <vt:lpstr>Century Gothic</vt:lpstr>
      <vt:lpstr>Lato</vt:lpstr>
      <vt:lpstr>Wingdings</vt:lpstr>
      <vt:lpstr>Mesh</vt:lpstr>
      <vt:lpstr>Population Explosion (Overpopulation)</vt:lpstr>
      <vt:lpstr>World Population</vt:lpstr>
      <vt:lpstr>PowerPoint Presentation</vt:lpstr>
      <vt:lpstr>PowerPoint Presentation</vt:lpstr>
      <vt:lpstr>China’s policy to overcome population:  policy (1980-2016)</vt:lpstr>
      <vt:lpstr>Policy (2016-2021)</vt:lpstr>
      <vt:lpstr>Policy (2021-Onwars)</vt:lpstr>
      <vt:lpstr>India’s population is almost  same as China’s  </vt:lpstr>
      <vt:lpstr>PowerPoint Presentation</vt:lpstr>
      <vt:lpstr>Pakistan’s population  Overall231,214,711</vt:lpstr>
      <vt:lpstr>Top 5 populous City of Pakistan:</vt:lpstr>
      <vt:lpstr>PowerPoint Presentation</vt:lpstr>
      <vt:lpstr> Pakistan: overpopulation causes:</vt:lpstr>
      <vt:lpstr>Pakistan: overpopulation effects</vt:lpstr>
      <vt:lpstr>Pakistan: overpopulation solutions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Explosion</dc:title>
  <dc:creator>mariakamboh55@gmail.com</dc:creator>
  <cp:lastModifiedBy>Ihsan Ali</cp:lastModifiedBy>
  <cp:revision>2</cp:revision>
  <dcterms:created xsi:type="dcterms:W3CDTF">2022-11-20T04:56:32Z</dcterms:created>
  <dcterms:modified xsi:type="dcterms:W3CDTF">2025-02-21T10:46:53Z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786d06bb7b074f86ad78978814f31c2c</vt:lpwstr>
  </property>
</Properties>
</file>